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sldIdLst>
    <p:sldId id="256" r:id="rId3"/>
    <p:sldId id="542" r:id="rId5"/>
    <p:sldId id="541" r:id="rId6"/>
    <p:sldId id="282" r:id="rId7"/>
    <p:sldId id="508" r:id="rId8"/>
    <p:sldId id="408" r:id="rId9"/>
    <p:sldId id="448" r:id="rId10"/>
    <p:sldId id="462" r:id="rId11"/>
    <p:sldId id="515" r:id="rId12"/>
    <p:sldId id="528" r:id="rId13"/>
    <p:sldId id="516" r:id="rId14"/>
    <p:sldId id="518" r:id="rId15"/>
    <p:sldId id="523" r:id="rId16"/>
    <p:sldId id="507" r:id="rId17"/>
    <p:sldId id="506" r:id="rId18"/>
    <p:sldId id="409" r:id="rId19"/>
    <p:sldId id="503" r:id="rId20"/>
    <p:sldId id="524" r:id="rId21"/>
    <p:sldId id="504" r:id="rId22"/>
    <p:sldId id="288" r:id="rId23"/>
    <p:sldId id="525" r:id="rId24"/>
    <p:sldId id="527" r:id="rId25"/>
  </p:sldIdLst>
  <p:sldSz cx="9144000" cy="5143500" type="screen16x9"/>
  <p:notesSz cx="6858000" cy="9144000"/>
  <p:custShowLst>
    <p:custShow name="自定义放映 1" id="0">
      <p:sldLst>
        <p:sld r:id="rId3"/>
        <p:sld r:id="rId23"/>
        <p:sld r:id="rId7"/>
      </p:sldLst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D903"/>
    <a:srgbClr val="0000FF"/>
    <a:srgbClr val="FFFF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4464" autoAdjust="0"/>
  </p:normalViewPr>
  <p:slideViewPr>
    <p:cSldViewPr>
      <p:cViewPr>
        <p:scale>
          <a:sx n="125" d="100"/>
          <a:sy n="125" d="100"/>
        </p:scale>
        <p:origin x="600" y="426"/>
      </p:cViewPr>
      <p:guideLst>
        <p:guide orient="horz" pos="1494"/>
        <p:guide pos="29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8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E47EC2AD-8479-4F5A-BA2F-4B1134410936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EEF4B-1F10-410F-986B-F2B7112115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1D40385-01E8-4DC2-923D-B15C8731D43D}" type="slidenum">
              <a:rPr lang="zh-CN" altLang="en-US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8000">
    <p:wheel spokes="8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Tm="8000">
    <p:wheel spokes="8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Tm="8000">
    <p:wheel spokes="8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637"/>
            <a:ext cx="9144000" cy="3471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69"/>
          <a:stretch>
            <a:fillRect/>
          </a:stretch>
        </p:blipFill>
        <p:spPr>
          <a:xfrm rot="10800000">
            <a:off x="-3699" y="6428"/>
            <a:ext cx="9144000" cy="21335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3458"/>
            <a:ext cx="9144000" cy="2382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" y="0"/>
            <a:ext cx="3048040" cy="1358127"/>
          </a:xfrm>
          <a:prstGeom prst="rect">
            <a:avLst/>
          </a:prstGeom>
        </p:spPr>
      </p:pic>
    </p:spTree>
  </p:cSld>
  <p:clrMapOvr>
    <a:masterClrMapping/>
  </p:clrMapOvr>
  <p:transition advTm="8000">
    <p:wheel spokes="8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Tm="8000">
    <p:wheel spokes="8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Tm="8000">
    <p:wheel spokes="8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Tm="8000">
    <p:wheel spokes="8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8000">
    <p:wheel spokes="8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8000">
    <p:wheel spokes="8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Tm="8000">
    <p:wheel spokes="8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Tm="8000">
    <p:wheel spokes="8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8000">
    <p:wheel spokes="8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slide" Target="slide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slide" Target="slide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slide" Target="slide1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hyperlink" Target="https://blog.csdn.net/qq_38970783?type=lately" TargetMode="External"/><Relationship Id="rId6" Type="http://schemas.openxmlformats.org/officeDocument/2006/relationships/hyperlink" Target="https://blog.csdn.net/hawk_lin/article/details/6309687" TargetMode="External"/><Relationship Id="rId5" Type="http://schemas.openxmlformats.org/officeDocument/2006/relationships/hyperlink" Target="https://blog.csdn.net/qq_41556318/article/details/86305320" TargetMode="External"/><Relationship Id="rId4" Type="http://schemas.openxmlformats.org/officeDocument/2006/relationships/hyperlink" Target="https://www.cnblogs.com/msxh/p/5013555.html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1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slide" Target="slide18.xml"/><Relationship Id="rId3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4.xml"/><Relationship Id="rId8" Type="http://schemas.openxmlformats.org/officeDocument/2006/relationships/slide" Target="slide10.xml"/><Relationship Id="rId7" Type="http://schemas.openxmlformats.org/officeDocument/2006/relationships/slide" Target="slide11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image" Target="../media/image14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microsoft.com/office/2007/relationships/media" Target="../media/audio2.wav"/><Relationship Id="rId7" Type="http://schemas.openxmlformats.org/officeDocument/2006/relationships/audio" Target="../media/audio2.wav"/><Relationship Id="rId6" Type="http://schemas.openxmlformats.org/officeDocument/2006/relationships/image" Target="../media/image18.jpeg"/><Relationship Id="rId5" Type="http://schemas.microsoft.com/office/2007/relationships/media" Target="../media/audio1.wav"/><Relationship Id="rId4" Type="http://schemas.openxmlformats.org/officeDocument/2006/relationships/audio" Target="../media/audio1.wav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.xml"/><Relationship Id="rId13" Type="http://schemas.openxmlformats.org/officeDocument/2006/relationships/slide" Target="slide6.xml"/><Relationship Id="rId12" Type="http://schemas.openxmlformats.org/officeDocument/2006/relationships/image" Target="../media/image20.png"/><Relationship Id="rId11" Type="http://schemas.microsoft.com/office/2007/relationships/media" Target="../media/audio3.wav"/><Relationship Id="rId10" Type="http://schemas.openxmlformats.org/officeDocument/2006/relationships/audio" Target="../media/audio3.wav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slide" Target="slide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slide" Target="slide6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956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0" y="0"/>
            <a:ext cx="7203051" cy="32094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5"/>
            <a:ext cx="9144000" cy="35718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637"/>
            <a:ext cx="9144000" cy="3471863"/>
          </a:xfrm>
          <a:prstGeom prst="rect">
            <a:avLst/>
          </a:prstGeom>
        </p:spPr>
      </p:pic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1295486" y="1174505"/>
            <a:ext cx="501523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54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      </a:t>
            </a:r>
            <a:r>
              <a:rPr lang="zh-CN" altLang="en-US" sz="5400" b="1" dirty="0">
                <a:solidFill>
                  <a:srgbClr val="FF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飞机大战</a:t>
            </a:r>
            <a:endParaRPr lang="zh-CN" altLang="en-US" sz="5400" b="1" dirty="0">
              <a:solidFill>
                <a:srgbClr val="FF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48494" y="2419104"/>
            <a:ext cx="2376264" cy="597637"/>
            <a:chOff x="3383868" y="3208068"/>
            <a:chExt cx="2376264" cy="597637"/>
          </a:xfrm>
        </p:grpSpPr>
        <p:pic>
          <p:nvPicPr>
            <p:cNvPr id="18" name="Picture 2" descr="C:\Documents and Settings\Administrator\桌面\244.png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>
              <a:off x="4273181" y="2318754"/>
              <a:ext cx="597637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3626868" y="3346531"/>
              <a:ext cx="19608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sz="14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陈鑫、蔡小龙、朱龙辉</a:t>
              </a:r>
              <a:endParaRPr lang="zh-CN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2884863" y="2085577"/>
            <a:ext cx="309880" cy="39878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20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>
            <a:spLocks noChangeArrowheads="1"/>
          </p:cNvSpPr>
          <p:nvPr/>
        </p:nvSpPr>
        <p:spPr bwMode="auto">
          <a:xfrm>
            <a:off x="838924" y="971337"/>
            <a:ext cx="7739380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1、通过检测事件消息，检测到如果有 KEYDOWN 或者 KEYUP 事件，我们就知道是用户按下了</a:t>
            </a: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键盘按键。（这是我们之前常用的一种方法）</a:t>
            </a: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2、调用 key 模块里的 get_pressed() 方法，会返回一个序列，该序列包含键盘上所有按键</a:t>
            </a: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的布尔类型的值，如果这个值是True 的话，表示该按键被按下。</a:t>
            </a: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55600" algn="l" eaLnBrk="1" latinLnBrk="0" hangingPunct="1"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endParaRPr sz="1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右弧形箭头 2">
            <a:hlinkClick r:id="rId1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84" name="Picture 200" descr="墨滴2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3200436" y="2724146"/>
            <a:ext cx="2590800" cy="19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0190" name="Group 206"/>
          <p:cNvGrpSpPr/>
          <p:nvPr/>
        </p:nvGrpSpPr>
        <p:grpSpPr bwMode="auto">
          <a:xfrm>
            <a:off x="2667046" y="1863569"/>
            <a:ext cx="3838575" cy="1201675"/>
            <a:chOff x="1086" y="2005"/>
            <a:chExt cx="2418" cy="768"/>
          </a:xfrm>
        </p:grpSpPr>
        <p:sp>
          <p:nvSpPr>
            <p:cNvPr id="170133" name="Freeform 3"/>
            <p:cNvSpPr/>
            <p:nvPr/>
          </p:nvSpPr>
          <p:spPr bwMode="invGray">
            <a:xfrm>
              <a:off x="1086" y="2014"/>
              <a:ext cx="1089" cy="676"/>
            </a:xfrm>
            <a:custGeom>
              <a:avLst/>
              <a:gdLst>
                <a:gd name="T0" fmla="*/ 0 w 735"/>
                <a:gd name="T1" fmla="*/ 0 h 532"/>
                <a:gd name="T2" fmla="*/ 1013 w 735"/>
                <a:gd name="T3" fmla="*/ 536 h 532"/>
                <a:gd name="T4" fmla="*/ 1531 w 735"/>
                <a:gd name="T5" fmla="*/ 536 h 532"/>
                <a:gd name="T6" fmla="*/ 1689 w 735"/>
                <a:gd name="T7" fmla="*/ 662 h 532"/>
                <a:gd name="T8" fmla="*/ 1695 w 735"/>
                <a:gd name="T9" fmla="*/ 1067 h 532"/>
                <a:gd name="T10" fmla="*/ 1586 w 735"/>
                <a:gd name="T11" fmla="*/ 1063 h 532"/>
                <a:gd name="T12" fmla="*/ 1775 w 735"/>
                <a:gd name="T13" fmla="*/ 1413 h 532"/>
                <a:gd name="T14" fmla="*/ 1949 w 735"/>
                <a:gd name="T15" fmla="*/ 1067 h 532"/>
                <a:gd name="T16" fmla="*/ 1845 w 735"/>
                <a:gd name="T17" fmla="*/ 1067 h 532"/>
                <a:gd name="T18" fmla="*/ 1840 w 735"/>
                <a:gd name="T19" fmla="*/ 600 h 532"/>
                <a:gd name="T20" fmla="*/ 1633 w 735"/>
                <a:gd name="T21" fmla="*/ 398 h 532"/>
                <a:gd name="T22" fmla="*/ 889 w 735"/>
                <a:gd name="T23" fmla="*/ 396 h 532"/>
                <a:gd name="T24" fmla="*/ 1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0134" name="Freeform 4"/>
            <p:cNvSpPr/>
            <p:nvPr/>
          </p:nvSpPr>
          <p:spPr bwMode="invGray">
            <a:xfrm>
              <a:off x="2186" y="2005"/>
              <a:ext cx="210" cy="768"/>
            </a:xfrm>
            <a:custGeom>
              <a:avLst/>
              <a:gdLst>
                <a:gd name="T0" fmla="*/ 98 w 142"/>
                <a:gd name="T1" fmla="*/ 3 h 604"/>
                <a:gd name="T2" fmla="*/ 119 w 142"/>
                <a:gd name="T3" fmla="*/ 1253 h 604"/>
                <a:gd name="T4" fmla="*/ 0 w 142"/>
                <a:gd name="T5" fmla="*/ 1258 h 604"/>
                <a:gd name="T6" fmla="*/ 190 w 142"/>
                <a:gd name="T7" fmla="*/ 1603 h 604"/>
                <a:gd name="T8" fmla="*/ 376 w 142"/>
                <a:gd name="T9" fmla="*/ 1258 h 604"/>
                <a:gd name="T10" fmla="*/ 265 w 142"/>
                <a:gd name="T11" fmla="*/ 1258 h 604"/>
                <a:gd name="T12" fmla="*/ 262 w 142"/>
                <a:gd name="T13" fmla="*/ 0 h 604"/>
                <a:gd name="T14" fmla="*/ 98 w 142"/>
                <a:gd name="T15" fmla="*/ 3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0135" name="Freeform 5"/>
            <p:cNvSpPr/>
            <p:nvPr/>
          </p:nvSpPr>
          <p:spPr bwMode="invGray">
            <a:xfrm flipH="1">
              <a:off x="2415" y="2014"/>
              <a:ext cx="1089" cy="676"/>
            </a:xfrm>
            <a:custGeom>
              <a:avLst/>
              <a:gdLst>
                <a:gd name="T0" fmla="*/ 0 w 735"/>
                <a:gd name="T1" fmla="*/ 0 h 532"/>
                <a:gd name="T2" fmla="*/ 1013 w 735"/>
                <a:gd name="T3" fmla="*/ 536 h 532"/>
                <a:gd name="T4" fmla="*/ 1531 w 735"/>
                <a:gd name="T5" fmla="*/ 536 h 532"/>
                <a:gd name="T6" fmla="*/ 1689 w 735"/>
                <a:gd name="T7" fmla="*/ 662 h 532"/>
                <a:gd name="T8" fmla="*/ 1695 w 735"/>
                <a:gd name="T9" fmla="*/ 1067 h 532"/>
                <a:gd name="T10" fmla="*/ 1586 w 735"/>
                <a:gd name="T11" fmla="*/ 1063 h 532"/>
                <a:gd name="T12" fmla="*/ 1775 w 735"/>
                <a:gd name="T13" fmla="*/ 1413 h 532"/>
                <a:gd name="T14" fmla="*/ 1949 w 735"/>
                <a:gd name="T15" fmla="*/ 1067 h 532"/>
                <a:gd name="T16" fmla="*/ 1845 w 735"/>
                <a:gd name="T17" fmla="*/ 1067 h 532"/>
                <a:gd name="T18" fmla="*/ 1840 w 735"/>
                <a:gd name="T19" fmla="*/ 600 h 532"/>
                <a:gd name="T20" fmla="*/ 1633 w 735"/>
                <a:gd name="T21" fmla="*/ 398 h 532"/>
                <a:gd name="T22" fmla="*/ 889 w 735"/>
                <a:gd name="T23" fmla="*/ 396 h 532"/>
                <a:gd name="T24" fmla="*/ 1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0191" name="Group 207"/>
          <p:cNvGrpSpPr/>
          <p:nvPr/>
        </p:nvGrpSpPr>
        <p:grpSpPr bwMode="auto">
          <a:xfrm>
            <a:off x="2086019" y="713630"/>
            <a:ext cx="1447800" cy="1397261"/>
            <a:chOff x="720" y="1112"/>
            <a:chExt cx="912" cy="893"/>
          </a:xfrm>
        </p:grpSpPr>
        <p:pic>
          <p:nvPicPr>
            <p:cNvPr id="170173" name="Picture 189" descr="墨滴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0" y="1112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74" name="Text Box 190"/>
            <p:cNvSpPr txBox="1">
              <a:spLocks noChangeArrowheads="1"/>
            </p:cNvSpPr>
            <p:nvPr/>
          </p:nvSpPr>
          <p:spPr bwMode="auto">
            <a:xfrm>
              <a:off x="816" y="1333"/>
              <a:ext cx="67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绘制敌机</a:t>
              </a:r>
              <a:endParaRPr lang="zh-CN" altLang="en-US" sz="2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0192" name="Group 208"/>
          <p:cNvGrpSpPr/>
          <p:nvPr/>
        </p:nvGrpSpPr>
        <p:grpSpPr bwMode="auto">
          <a:xfrm>
            <a:off x="3838619" y="688495"/>
            <a:ext cx="1447800" cy="1397260"/>
            <a:chOff x="1824" y="1093"/>
            <a:chExt cx="912" cy="893"/>
          </a:xfrm>
        </p:grpSpPr>
        <p:pic>
          <p:nvPicPr>
            <p:cNvPr id="170177" name="Picture 193" descr="墨滴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24" y="1093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78" name="Text Box 194"/>
            <p:cNvSpPr txBox="1">
              <a:spLocks noChangeArrowheads="1"/>
            </p:cNvSpPr>
            <p:nvPr/>
          </p:nvSpPr>
          <p:spPr bwMode="auto">
            <a:xfrm>
              <a:off x="1920" y="1314"/>
              <a:ext cx="67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绘制血槽</a:t>
              </a:r>
              <a:endParaRPr lang="zh-CN" altLang="en-US" sz="2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0193" name="Group 209"/>
          <p:cNvGrpSpPr/>
          <p:nvPr/>
        </p:nvGrpSpPr>
        <p:grpSpPr bwMode="auto">
          <a:xfrm>
            <a:off x="5667419" y="624995"/>
            <a:ext cx="1447800" cy="1397260"/>
            <a:chOff x="2976" y="1045"/>
            <a:chExt cx="912" cy="893"/>
          </a:xfrm>
        </p:grpSpPr>
        <p:pic>
          <p:nvPicPr>
            <p:cNvPr id="170180" name="Picture 196" descr="墨滴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6" y="1045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81" name="Text Box 197"/>
            <p:cNvSpPr txBox="1">
              <a:spLocks noChangeArrowheads="1"/>
            </p:cNvSpPr>
            <p:nvPr/>
          </p:nvSpPr>
          <p:spPr bwMode="auto">
            <a:xfrm>
              <a:off x="3072" y="1266"/>
              <a:ext cx="67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敌机毁灭</a:t>
              </a:r>
              <a:endParaRPr lang="zh-CN" altLang="en-US" sz="2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70185" name="Text Box 201"/>
          <p:cNvSpPr txBox="1">
            <a:spLocks noChangeArrowheads="1"/>
          </p:cNvSpPr>
          <p:nvPr/>
        </p:nvSpPr>
        <p:spPr bwMode="auto">
          <a:xfrm>
            <a:off x="3810036" y="3562621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敌机设计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右弧形箭头 1">
            <a:hlinkClick r:id="rId3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墨迹1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356148" y="819196"/>
            <a:ext cx="1093970" cy="110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墨迹3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33506" y="1844457"/>
            <a:ext cx="1497012" cy="153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矩形 87"/>
          <p:cNvSpPr>
            <a:spLocks noChangeArrowheads="1"/>
          </p:cNvSpPr>
          <p:nvPr/>
        </p:nvSpPr>
        <p:spPr bwMode="auto">
          <a:xfrm>
            <a:off x="878678" y="2406698"/>
            <a:ext cx="80608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得分</a:t>
            </a:r>
            <a:endParaRPr lang="en-US" altLang="zh-CN" sz="24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8" name="矩形 87"/>
          <p:cNvSpPr>
            <a:spLocks noChangeArrowheads="1"/>
          </p:cNvSpPr>
          <p:nvPr/>
        </p:nvSpPr>
        <p:spPr bwMode="auto">
          <a:xfrm>
            <a:off x="5486555" y="1019540"/>
            <a:ext cx="80608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你的分数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4" name="图片 83" descr="墨迹箭头2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68334" y="2332614"/>
            <a:ext cx="676534" cy="58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图片 89" descr="墨迹3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019531" y="1844457"/>
            <a:ext cx="1497012" cy="153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矩形 87"/>
          <p:cNvSpPr>
            <a:spLocks noChangeArrowheads="1"/>
          </p:cNvSpPr>
          <p:nvPr/>
        </p:nvSpPr>
        <p:spPr bwMode="auto">
          <a:xfrm>
            <a:off x="3365655" y="2221913"/>
            <a:ext cx="80608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最高得分</a:t>
            </a:r>
            <a:endParaRPr lang="en-US" altLang="zh-CN" sz="24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2" name="图片 91" descr="墨迹箭头2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54359" y="2332614"/>
            <a:ext cx="676534" cy="58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图片 92" descr="墨迹1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356148" y="2048187"/>
            <a:ext cx="1093970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矩形 87"/>
          <p:cNvSpPr>
            <a:spLocks noChangeArrowheads="1"/>
          </p:cNvSpPr>
          <p:nvPr/>
        </p:nvSpPr>
        <p:spPr bwMode="auto">
          <a:xfrm>
            <a:off x="5469410" y="2283402"/>
            <a:ext cx="80608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重新开始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5" name="图片 94" descr="墨迹1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356148" y="3286437"/>
            <a:ext cx="1093970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矩形 87"/>
          <p:cNvSpPr>
            <a:spLocks noChangeArrowheads="1"/>
          </p:cNvSpPr>
          <p:nvPr/>
        </p:nvSpPr>
        <p:spPr bwMode="auto">
          <a:xfrm>
            <a:off x="5500525" y="3563562"/>
            <a:ext cx="80608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结束游戏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右弧形箭头 1">
            <a:hlinkClick r:id="rId4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82160" y="1733572"/>
            <a:ext cx="6875413" cy="2379524"/>
            <a:chOff x="1182160" y="1335196"/>
            <a:chExt cx="6875413" cy="2379524"/>
          </a:xfrm>
        </p:grpSpPr>
        <p:pic>
          <p:nvPicPr>
            <p:cNvPr id="7" name="Picture 227" descr="圈轴bg"/>
            <p:cNvPicPr>
              <a:picLocks noChangeAspect="1" noChangeArrowheads="1"/>
            </p:cNvPicPr>
            <p:nvPr/>
          </p:nvPicPr>
          <p:blipFill>
            <a:blip r:embed="rId1">
              <a:grayscl/>
            </a:blip>
            <a:srcRect/>
            <a:stretch>
              <a:fillRect/>
            </a:stretch>
          </p:blipFill>
          <p:spPr bwMode="auto">
            <a:xfrm>
              <a:off x="1320959" y="1396691"/>
              <a:ext cx="6629226" cy="225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8" r="12501" b="37236"/>
            <a:stretch>
              <a:fillRect/>
            </a:stretch>
          </p:blipFill>
          <p:spPr>
            <a:xfrm>
              <a:off x="1295486" y="1396691"/>
              <a:ext cx="6705424" cy="2241831"/>
            </a:xfrm>
            <a:prstGeom prst="rect">
              <a:avLst/>
            </a:prstGeom>
          </p:spPr>
        </p:pic>
        <p:pic>
          <p:nvPicPr>
            <p:cNvPr id="4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1182160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7848514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6"/>
            <p:cNvSpPr txBox="1">
              <a:spLocks noChangeArrowheads="1"/>
            </p:cNvSpPr>
            <p:nvPr/>
          </p:nvSpPr>
          <p:spPr bwMode="auto">
            <a:xfrm>
              <a:off x="1841925" y="1852721"/>
              <a:ext cx="5675630" cy="7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zh-CN" altLang="en-US" sz="40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站酷小薇LOGO体" panose="02010600010101010101" pitchFamily="50" charset="-122"/>
                  <a:ea typeface="站酷小薇LOGO体" panose="02010600010101010101" pitchFamily="50" charset="-122"/>
                </a:rPr>
                <a:t>我机和敌机讲解</a:t>
              </a:r>
              <a:endParaRPr lang="zh-CN" altLang="en-US" sz="40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33866" y="2595531"/>
              <a:ext cx="4572000" cy="6451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本模块主要是对我机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和敌机的属性进行讲解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3879118" y="225407"/>
            <a:ext cx="14814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9600" b="1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贰</a:t>
            </a:r>
            <a:endParaRPr lang="zh-CN" altLang="en-US" sz="96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  <p:pic>
        <p:nvPicPr>
          <p:cNvPr id="16" name="Picture 5" descr="毛笔2"/>
          <p:cNvPicPr>
            <a:picLocks noChangeAspect="1"/>
          </p:cNvPicPr>
          <p:nvPr/>
        </p:nvPicPr>
        <p:blipFill>
          <a:blip r:embed="rId4"/>
          <a:srcRect l="48750" t="22501" r="13750" b="42500"/>
          <a:stretch>
            <a:fillRect/>
          </a:stretch>
        </p:blipFill>
        <p:spPr>
          <a:xfrm>
            <a:off x="4657920" y="923330"/>
            <a:ext cx="1330158" cy="9308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弧形箭头 1">
            <a:hlinkClick r:id="rId5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13872724">
            <a:off x="2030609" y="2632068"/>
            <a:ext cx="1725613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16200000">
            <a:off x="3548080" y="2482611"/>
            <a:ext cx="1725613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7727276" flipH="1">
            <a:off x="5019101" y="2602572"/>
            <a:ext cx="1725613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600279" y="819197"/>
            <a:ext cx="1755775" cy="1730461"/>
            <a:chOff x="1898327" y="841289"/>
            <a:chExt cx="1755775" cy="1730461"/>
          </a:xfrm>
        </p:grpSpPr>
        <p:pic>
          <p:nvPicPr>
            <p:cNvPr id="7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898327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273612" y="1584874"/>
              <a:ext cx="869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华文隶书" panose="02010800040101010101" pitchFamily="2" charset="-122"/>
                  <a:ea typeface="华文隶书" panose="02010800040101010101" pitchFamily="2" charset="-122"/>
                </a:rPr>
                <a:t>位置</a:t>
              </a:r>
              <a:endPara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16503" y="819197"/>
            <a:ext cx="1755775" cy="1730461"/>
            <a:chOff x="3914551" y="841289"/>
            <a:chExt cx="1755775" cy="1730461"/>
          </a:xfrm>
        </p:grpSpPr>
        <p:pic>
          <p:nvPicPr>
            <p:cNvPr id="10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3914551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71116" y="1584874"/>
              <a:ext cx="8426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华文隶书" panose="02010800040101010101" pitchFamily="2" charset="-122"/>
                  <a:ea typeface="华文隶书" panose="02010800040101010101" pitchFamily="2" charset="-122"/>
                  <a:hlinkClick r:id="rId3" action="ppaction://hlinksldjump"/>
                </a:rPr>
                <a:t>移动</a:t>
              </a:r>
              <a:endPara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70505" y="819197"/>
            <a:ext cx="1755775" cy="1730461"/>
            <a:chOff x="5768553" y="841289"/>
            <a:chExt cx="1755775" cy="1730461"/>
          </a:xfrm>
        </p:grpSpPr>
        <p:pic>
          <p:nvPicPr>
            <p:cNvPr id="13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5768553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205433" y="1537884"/>
              <a:ext cx="8483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华文隶书" panose="02010800040101010101" pitchFamily="2" charset="-122"/>
                  <a:ea typeface="华文隶书" panose="02010800040101010101" pitchFamily="2" charset="-122"/>
                </a:rPr>
                <a:t>生命</a:t>
              </a:r>
              <a:endPara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84815" y="3773794"/>
            <a:ext cx="6424180" cy="561214"/>
            <a:chOff x="1982864" y="3795887"/>
            <a:chExt cx="6424180" cy="561214"/>
          </a:xfrm>
        </p:grpSpPr>
        <p:pic>
          <p:nvPicPr>
            <p:cNvPr id="16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109874" y="3877419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飞机属性</a:t>
              </a:r>
              <a:endParaRPr lang="zh-CN" altLang="en-US" sz="20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black">
          <a:xfrm>
            <a:off x="6047996" y="1508126"/>
            <a:ext cx="247173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我的飞机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Group 164"/>
          <p:cNvGrpSpPr/>
          <p:nvPr/>
        </p:nvGrpSpPr>
        <p:grpSpPr bwMode="auto">
          <a:xfrm>
            <a:off x="3456561" y="1414780"/>
            <a:ext cx="685800" cy="2400300"/>
            <a:chOff x="1872" y="1824"/>
            <a:chExt cx="432" cy="1512"/>
          </a:xfrm>
        </p:grpSpPr>
        <p:pic>
          <p:nvPicPr>
            <p:cNvPr id="11" name="Picture 151" descr="墨迹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872" y="1824"/>
              <a:ext cx="4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8"/>
            <p:cNvSpPr txBox="1">
              <a:spLocks noChangeArrowheads="1"/>
            </p:cNvSpPr>
            <p:nvPr/>
          </p:nvSpPr>
          <p:spPr bwMode="black">
            <a:xfrm>
              <a:off x="1933" y="2018"/>
              <a:ext cx="259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solidFill>
                    <a:srgbClr val="FEFEF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←</a:t>
              </a:r>
              <a:endParaRPr lang="en-US" altLang="zh-CN">
                <a:solidFill>
                  <a:srgbClr val="FEFEF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3" name="Group 161"/>
          <p:cNvGrpSpPr/>
          <p:nvPr/>
        </p:nvGrpSpPr>
        <p:grpSpPr bwMode="auto">
          <a:xfrm>
            <a:off x="1008636" y="3405188"/>
            <a:ext cx="4751388" cy="930275"/>
            <a:chOff x="422" y="2881"/>
            <a:chExt cx="2993" cy="586"/>
          </a:xfrm>
        </p:grpSpPr>
        <p:pic>
          <p:nvPicPr>
            <p:cNvPr id="14" name="Picture 148" descr="墨迹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51567">
              <a:off x="430" y="2881"/>
              <a:ext cx="288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12"/>
            <p:cNvSpPr txBox="1">
              <a:spLocks noChangeArrowheads="1"/>
            </p:cNvSpPr>
            <p:nvPr/>
          </p:nvSpPr>
          <p:spPr bwMode="black">
            <a:xfrm>
              <a:off x="422" y="3216"/>
              <a:ext cx="600" cy="251"/>
            </a:xfrm>
            <a:prstGeom prst="rect">
              <a:avLst/>
            </a:prstGeom>
            <a:noFill/>
            <a:ln>
              <a:noFill/>
            </a:ln>
            <a:effectLst>
              <a:outerShdw dist="12700" dir="108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moveUp</a:t>
              </a:r>
              <a:endPara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black">
            <a:xfrm>
              <a:off x="1095" y="3216"/>
              <a:ext cx="762" cy="251"/>
            </a:xfrm>
            <a:prstGeom prst="rect">
              <a:avLst/>
            </a:prstGeom>
            <a:noFill/>
            <a:ln>
              <a:noFill/>
            </a:ln>
            <a:effectLst>
              <a:outerShdw dist="12700" dir="108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moveDown</a:t>
              </a:r>
              <a:endPara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black">
            <a:xfrm>
              <a:off x="1827" y="3216"/>
              <a:ext cx="762" cy="251"/>
            </a:xfrm>
            <a:prstGeom prst="rect">
              <a:avLst/>
            </a:prstGeom>
            <a:noFill/>
            <a:ln>
              <a:noFill/>
            </a:ln>
            <a:effectLst>
              <a:outerShdw dist="12700" dir="108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moveLeft</a:t>
              </a:r>
              <a:endPara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black">
            <a:xfrm>
              <a:off x="2589" y="3216"/>
              <a:ext cx="826" cy="251"/>
            </a:xfrm>
            <a:prstGeom prst="rect">
              <a:avLst/>
            </a:prstGeom>
            <a:noFill/>
            <a:ln>
              <a:noFill/>
            </a:ln>
            <a:effectLst>
              <a:outerShdw dist="12700" dir="108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moveRigh</a:t>
              </a:r>
              <a:r>
                <a:rPr lang="en-US" altLang="zh-CN" sz="16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endPara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3" name="Group 164"/>
          <p:cNvGrpSpPr/>
          <p:nvPr/>
        </p:nvGrpSpPr>
        <p:grpSpPr bwMode="auto">
          <a:xfrm>
            <a:off x="2430401" y="1414780"/>
            <a:ext cx="685800" cy="2400300"/>
            <a:chOff x="1872" y="1824"/>
            <a:chExt cx="432" cy="1512"/>
          </a:xfrm>
        </p:grpSpPr>
        <p:pic>
          <p:nvPicPr>
            <p:cNvPr id="24" name="Picture 151" descr="墨迹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872" y="1824"/>
              <a:ext cx="4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8"/>
            <p:cNvSpPr txBox="1">
              <a:spLocks noChangeArrowheads="1"/>
            </p:cNvSpPr>
            <p:nvPr/>
          </p:nvSpPr>
          <p:spPr bwMode="black">
            <a:xfrm>
              <a:off x="1958" y="2018"/>
              <a:ext cx="259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solidFill>
                    <a:srgbClr val="FEFEF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↓</a:t>
              </a:r>
              <a:endParaRPr lang="en-US" altLang="zh-CN">
                <a:solidFill>
                  <a:srgbClr val="FEFEF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6" name="Group 164"/>
          <p:cNvGrpSpPr/>
          <p:nvPr/>
        </p:nvGrpSpPr>
        <p:grpSpPr bwMode="auto">
          <a:xfrm>
            <a:off x="4663696" y="1414780"/>
            <a:ext cx="685800" cy="2400300"/>
            <a:chOff x="2326" y="1768"/>
            <a:chExt cx="432" cy="1512"/>
          </a:xfrm>
        </p:grpSpPr>
        <p:pic>
          <p:nvPicPr>
            <p:cNvPr id="27" name="Picture 151" descr="墨迹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326" y="1768"/>
              <a:ext cx="4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Box 18"/>
            <p:cNvSpPr txBox="1">
              <a:spLocks noChangeArrowheads="1"/>
            </p:cNvSpPr>
            <p:nvPr/>
          </p:nvSpPr>
          <p:spPr bwMode="black">
            <a:xfrm>
              <a:off x="2412" y="1988"/>
              <a:ext cx="259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solidFill>
                    <a:srgbClr val="FEFEF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→</a:t>
              </a:r>
              <a:endParaRPr lang="en-US" altLang="zh-CN">
                <a:solidFill>
                  <a:srgbClr val="FEFEF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9" name="Group 164"/>
          <p:cNvGrpSpPr/>
          <p:nvPr/>
        </p:nvGrpSpPr>
        <p:grpSpPr bwMode="auto">
          <a:xfrm>
            <a:off x="1392176" y="1371600"/>
            <a:ext cx="685800" cy="2400300"/>
            <a:chOff x="1872" y="1824"/>
            <a:chExt cx="432" cy="1512"/>
          </a:xfrm>
        </p:grpSpPr>
        <p:pic>
          <p:nvPicPr>
            <p:cNvPr id="30" name="Picture 151" descr="墨迹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872" y="1824"/>
              <a:ext cx="4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 Box 18"/>
            <p:cNvSpPr txBox="1">
              <a:spLocks noChangeArrowheads="1"/>
            </p:cNvSpPr>
            <p:nvPr/>
          </p:nvSpPr>
          <p:spPr bwMode="black">
            <a:xfrm>
              <a:off x="1922" y="2045"/>
              <a:ext cx="259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>
                  <a:solidFill>
                    <a:srgbClr val="FEFEF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↑</a:t>
              </a:r>
              <a:endParaRPr lang="en-US" altLang="zh-CN">
                <a:solidFill>
                  <a:srgbClr val="FEFEF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32" name="图片 31" descr="m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910080"/>
            <a:ext cx="129540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8388519">
            <a:off x="4026439" y="1432655"/>
            <a:ext cx="2739485" cy="24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20104134">
            <a:off x="2456022" y="1432654"/>
            <a:ext cx="2739485" cy="24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713806" y="1154385"/>
            <a:ext cx="15239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爆炸前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9958" y="1372825"/>
            <a:ext cx="15239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爆炸后</a:t>
            </a:r>
            <a:endParaRPr 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3618" y="740365"/>
            <a:ext cx="152396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2400" dirty="0">
                <a:latin typeface="楷体" panose="02010609060101010101" pitchFamily="49" charset="-122"/>
                <a:ea typeface="楷体" panose="02010609060101010101" pitchFamily="49" charset="-122"/>
              </a:rPr>
              <a:t>reset</a:t>
            </a:r>
            <a:endParaRPr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 descr="me_destroy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1754505"/>
            <a:ext cx="1295400" cy="1600200"/>
          </a:xfrm>
          <a:prstGeom prst="rect">
            <a:avLst/>
          </a:prstGeom>
        </p:spPr>
      </p:pic>
      <p:pic>
        <p:nvPicPr>
          <p:cNvPr id="5" name="图片 4" descr="m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55" y="1754505"/>
            <a:ext cx="1295400" cy="1600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547676" y="790623"/>
            <a:ext cx="878185" cy="846629"/>
            <a:chOff x="1032704" y="1941739"/>
            <a:chExt cx="1568531" cy="1512168"/>
          </a:xfrm>
        </p:grpSpPr>
        <p:pic>
          <p:nvPicPr>
            <p:cNvPr id="34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1032704" y="1941739"/>
              <a:ext cx="1568531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34597" y="2176843"/>
              <a:ext cx="1368151" cy="104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72028" y="738553"/>
            <a:ext cx="878185" cy="846629"/>
            <a:chOff x="1122304" y="1848737"/>
            <a:chExt cx="1568531" cy="1512168"/>
          </a:xfrm>
        </p:grpSpPr>
        <p:pic>
          <p:nvPicPr>
            <p:cNvPr id="37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1122304" y="1848737"/>
              <a:ext cx="1568531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1223117" y="2082706"/>
              <a:ext cx="1368151" cy="104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52564" y="742998"/>
            <a:ext cx="878185" cy="846629"/>
            <a:chOff x="1133646" y="1856676"/>
            <a:chExt cx="1568531" cy="1512168"/>
          </a:xfrm>
        </p:grpSpPr>
        <p:pic>
          <p:nvPicPr>
            <p:cNvPr id="40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1133646" y="1856676"/>
              <a:ext cx="1568531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190964" y="2082706"/>
              <a:ext cx="1368151" cy="104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26750" y="742998"/>
            <a:ext cx="878185" cy="846629"/>
            <a:chOff x="1133646" y="1856676"/>
            <a:chExt cx="1568531" cy="1512168"/>
          </a:xfrm>
        </p:grpSpPr>
        <p:pic>
          <p:nvPicPr>
            <p:cNvPr id="43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1133646" y="1856676"/>
              <a:ext cx="1568531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205412" y="2082706"/>
              <a:ext cx="1368151" cy="104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45" name="Picture 2" descr="C:\Users\zjd\Desktop\Nipic_2979770_20091213080916990658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43102" flipV="1">
            <a:off x="1743076" y="1490634"/>
            <a:ext cx="488509" cy="4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zjd\Desktop\Nipic_2979770_20091213080916990658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43102" flipV="1">
            <a:off x="3435263" y="1481925"/>
            <a:ext cx="488509" cy="4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zjd\Desktop\Nipic_2979770_20091213080916990658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43102" flipV="1">
            <a:off x="5127451" y="1481925"/>
            <a:ext cx="488509" cy="4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zjd\Desktop\Nipic_2979770_20091213080916990658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43102" flipV="1">
            <a:off x="6819639" y="1481925"/>
            <a:ext cx="488509" cy="4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1201431" y="1941940"/>
            <a:ext cx="1571333" cy="2376264"/>
            <a:chOff x="1351997" y="2402541"/>
            <a:chExt cx="1571333" cy="2376264"/>
          </a:xfrm>
        </p:grpSpPr>
        <p:pic>
          <p:nvPicPr>
            <p:cNvPr id="50" name="Picture 2" descr="C:\Documents and Settings\Administrator\桌面\244.pn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1351997" y="2402541"/>
              <a:ext cx="157133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1577568" y="2682732"/>
              <a:ext cx="1121842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级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敌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机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885263" y="1877658"/>
            <a:ext cx="1571333" cy="2376264"/>
            <a:chOff x="3035829" y="2338259"/>
            <a:chExt cx="1571333" cy="2376264"/>
          </a:xfrm>
        </p:grpSpPr>
        <p:pic>
          <p:nvPicPr>
            <p:cNvPr id="53" name="Picture 2" descr="C:\Documents and Settings\Administrator\桌面\244.pn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035829" y="2338259"/>
              <a:ext cx="157133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53"/>
            <p:cNvSpPr/>
            <p:nvPr/>
          </p:nvSpPr>
          <p:spPr>
            <a:xfrm>
              <a:off x="3260726" y="2626762"/>
              <a:ext cx="1121842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中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级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敌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机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81832" y="1877658"/>
            <a:ext cx="1571333" cy="2376264"/>
            <a:chOff x="4732398" y="2338259"/>
            <a:chExt cx="1571333" cy="2376264"/>
          </a:xfrm>
        </p:grpSpPr>
        <p:pic>
          <p:nvPicPr>
            <p:cNvPr id="56" name="Picture 2" descr="C:\Documents and Settings\Administrator\桌面\244.pn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32398" y="2338259"/>
              <a:ext cx="157133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4981104" y="2626291"/>
              <a:ext cx="1121842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</a:t>
              </a:r>
              <a:endParaRPr 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级</a:t>
              </a:r>
              <a:endParaRPr 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敌</a:t>
              </a:r>
              <a:endParaRPr 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机</a:t>
              </a:r>
              <a:endParaRPr 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93642" y="1877658"/>
            <a:ext cx="1571333" cy="2376264"/>
            <a:chOff x="6444208" y="2338259"/>
            <a:chExt cx="1571333" cy="2376264"/>
          </a:xfrm>
        </p:grpSpPr>
        <p:pic>
          <p:nvPicPr>
            <p:cNvPr id="59" name="Picture 2" descr="C:\Documents and Settings\Administrator\桌面\244.pn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6444208" y="2338259"/>
              <a:ext cx="157133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6719397" y="2682617"/>
              <a:ext cx="1121842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energy</a:t>
              </a:r>
              <a:endPara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护盾</a:t>
              </a:r>
              <a:endPara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82160" y="1733572"/>
            <a:ext cx="6875413" cy="2459215"/>
            <a:chOff x="1182160" y="1335196"/>
            <a:chExt cx="6875413" cy="2459215"/>
          </a:xfrm>
        </p:grpSpPr>
        <p:pic>
          <p:nvPicPr>
            <p:cNvPr id="7" name="Picture 227" descr="圈轴bg"/>
            <p:cNvPicPr>
              <a:picLocks noChangeAspect="1" noChangeArrowheads="1"/>
            </p:cNvPicPr>
            <p:nvPr/>
          </p:nvPicPr>
          <p:blipFill>
            <a:blip r:embed="rId1">
              <a:grayscl/>
            </a:blip>
            <a:srcRect/>
            <a:stretch>
              <a:fillRect/>
            </a:stretch>
          </p:blipFill>
          <p:spPr bwMode="auto">
            <a:xfrm>
              <a:off x="1320959" y="1396691"/>
              <a:ext cx="6629226" cy="225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8" r="12501" b="37236"/>
            <a:stretch>
              <a:fillRect/>
            </a:stretch>
          </p:blipFill>
          <p:spPr>
            <a:xfrm>
              <a:off x="1295486" y="1396691"/>
              <a:ext cx="6705424" cy="2241831"/>
            </a:xfrm>
            <a:prstGeom prst="rect">
              <a:avLst/>
            </a:prstGeom>
          </p:spPr>
        </p:pic>
        <p:pic>
          <p:nvPicPr>
            <p:cNvPr id="4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1182160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7848514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6"/>
            <p:cNvSpPr txBox="1">
              <a:spLocks noChangeArrowheads="1"/>
            </p:cNvSpPr>
            <p:nvPr/>
          </p:nvSpPr>
          <p:spPr bwMode="auto">
            <a:xfrm>
              <a:off x="1841925" y="1852721"/>
              <a:ext cx="5556250" cy="7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zh-CN" altLang="en-US" sz="40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站酷小薇LOGO体" panose="02010600010101010101" pitchFamily="50" charset="-122"/>
                  <a:ea typeface="站酷小薇LOGO体" panose="02010600010101010101" pitchFamily="50" charset="-122"/>
                </a:rPr>
                <a:t>补给和子弹的讲解</a:t>
              </a:r>
              <a:endParaRPr lang="zh-CN" altLang="en-US" sz="40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33866" y="2595531"/>
              <a:ext cx="4572000" cy="119888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本模块的内容为补给部分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和子弹部分属性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3879118" y="225407"/>
            <a:ext cx="14814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9600" b="1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叁</a:t>
            </a:r>
            <a:endParaRPr lang="zh-CN" altLang="en-US" sz="96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  <p:pic>
        <p:nvPicPr>
          <p:cNvPr id="16" name="Picture 5" descr="毛笔2"/>
          <p:cNvPicPr>
            <a:picLocks noChangeAspect="1"/>
          </p:cNvPicPr>
          <p:nvPr/>
        </p:nvPicPr>
        <p:blipFill>
          <a:blip r:embed="rId4"/>
          <a:srcRect l="48750" t="22501" r="13750" b="42500"/>
          <a:stretch>
            <a:fillRect/>
          </a:stretch>
        </p:blipFill>
        <p:spPr>
          <a:xfrm>
            <a:off x="4657920" y="923330"/>
            <a:ext cx="1330158" cy="9308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弧形箭头 1">
            <a:hlinkClick r:id="rId5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墨迹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14496" y="1005342"/>
            <a:ext cx="3200400" cy="3358836"/>
          </a:xfrm>
          <a:prstGeom prst="rect">
            <a:avLst/>
          </a:prstGeom>
        </p:spPr>
      </p:pic>
      <p:sp>
        <p:nvSpPr>
          <p:cNvPr id="4" name="矩形 87"/>
          <p:cNvSpPr>
            <a:spLocks noChangeArrowheads="1"/>
          </p:cNvSpPr>
          <p:nvPr/>
        </p:nvSpPr>
        <p:spPr bwMode="auto">
          <a:xfrm>
            <a:off x="5111960" y="1166622"/>
            <a:ext cx="21336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fontAlgn="ctr" hangingPunct="0">
              <a:buClr>
                <a:srgbClr val="FF0000"/>
              </a:buClr>
              <a:buSzPct val="70000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补给的属性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墨迹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2360" y="1504978"/>
            <a:ext cx="3276600" cy="381000"/>
          </a:xfrm>
          <a:prstGeom prst="rect">
            <a:avLst/>
          </a:prstGeom>
        </p:spPr>
      </p:pic>
      <p:sp>
        <p:nvSpPr>
          <p:cNvPr id="6" name="矩形 87"/>
          <p:cNvSpPr>
            <a:spLocks noChangeArrowheads="1"/>
          </p:cNvSpPr>
          <p:nvPr/>
        </p:nvSpPr>
        <p:spPr bwMode="auto">
          <a:xfrm>
            <a:off x="5111960" y="2123666"/>
            <a:ext cx="21336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fontAlgn="ctr" hangingPunct="0">
              <a:buClr>
                <a:srgbClr val="FF0000"/>
              </a:buClr>
              <a:buSzPct val="70000"/>
            </a:pPr>
            <a:r>
              <a:rPr lang="zh-CN" dirty="0">
                <a:latin typeface="楷体" panose="02010609060101010101" pitchFamily="49" charset="-122"/>
                <a:ea typeface="楷体" panose="02010609060101010101" pitchFamily="49" charset="-122"/>
              </a:rPr>
              <a:t>补给的产生</a:t>
            </a:r>
            <a:endParaRPr 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 descr="墨迹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2360" y="2462022"/>
            <a:ext cx="3276600" cy="381000"/>
          </a:xfrm>
          <a:prstGeom prst="rect">
            <a:avLst/>
          </a:prstGeom>
        </p:spPr>
      </p:pic>
      <p:sp>
        <p:nvSpPr>
          <p:cNvPr id="8" name="矩形 87"/>
          <p:cNvSpPr>
            <a:spLocks noChangeArrowheads="1"/>
          </p:cNvSpPr>
          <p:nvPr/>
        </p:nvSpPr>
        <p:spPr bwMode="auto">
          <a:xfrm>
            <a:off x="5111960" y="3114266"/>
            <a:ext cx="21336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fontAlgn="ctr" hangingPunct="0">
              <a:buClr>
                <a:srgbClr val="FF0000"/>
              </a:buClr>
              <a:buSzPct val="70000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触发事件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 descr="墨迹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2360" y="3452622"/>
            <a:ext cx="3276600" cy="38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" y="1138339"/>
            <a:ext cx="3587864" cy="3556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926564" y="1112605"/>
            <a:ext cx="4464762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2235" y="1928495"/>
            <a:ext cx="6236335" cy="1033145"/>
            <a:chOff x="2059" y="1357"/>
            <a:chExt cx="9821" cy="1627"/>
          </a:xfrm>
        </p:grpSpPr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3689" y="2200"/>
              <a:ext cx="673" cy="0"/>
            </a:xfrm>
            <a:prstGeom prst="line">
              <a:avLst/>
            </a:prstGeom>
            <a:noFill/>
            <a:ln w="38100" cap="rnd" cmpd="sng">
              <a:solidFill>
                <a:schemeClr val="bg2">
                  <a:lumMod val="25000"/>
                </a:schemeClr>
              </a:solidFill>
              <a:prstDash val="sysDot"/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AutoShape 33"/>
            <p:cNvSpPr>
              <a:spLocks noChangeArrowheads="1"/>
            </p:cNvSpPr>
            <p:nvPr/>
          </p:nvSpPr>
          <p:spPr bwMode="auto">
            <a:xfrm>
              <a:off x="4440" y="1410"/>
              <a:ext cx="7440" cy="1574"/>
            </a:xfrm>
            <a:prstGeom prst="roundRect">
              <a:avLst>
                <a:gd name="adj" fmla="val 13292"/>
              </a:avLst>
            </a:prstGeom>
            <a:solidFill>
              <a:schemeClr val="bg1"/>
            </a:solidFill>
            <a:ln w="57150" cmpd="dbl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巩固复习、拓展学习</a:t>
              </a: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0" name="图片 19" descr="368.png"/>
            <p:cNvPicPr>
              <a:picLocks noChangeAspect="1"/>
            </p:cNvPicPr>
            <p:nvPr/>
          </p:nvPicPr>
          <p:blipFill>
            <a:blip r:embed="rId1" cstate="screen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lum contrast="-10000"/>
            </a:blip>
            <a:stretch>
              <a:fillRect/>
            </a:stretch>
          </p:blipFill>
          <p:spPr>
            <a:xfrm>
              <a:off x="2059" y="1357"/>
              <a:ext cx="1764" cy="1627"/>
            </a:xfrm>
            <a:prstGeom prst="rect">
              <a:avLst/>
            </a:prstGeom>
          </p:spPr>
        </p:pic>
      </p:grp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536540" y="121576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3048086" y="3718800"/>
            <a:ext cx="4441030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3030" y="3463925"/>
            <a:ext cx="6212840" cy="1032510"/>
            <a:chOff x="2096" y="3295"/>
            <a:chExt cx="9784" cy="1626"/>
          </a:xfrm>
        </p:grpSpPr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3726" y="4139"/>
              <a:ext cx="673" cy="0"/>
            </a:xfrm>
            <a:prstGeom prst="line">
              <a:avLst/>
            </a:prstGeom>
            <a:noFill/>
            <a:ln w="38100" cap="rnd" cmpd="sng">
              <a:solidFill>
                <a:schemeClr val="bg2">
                  <a:lumMod val="25000"/>
                </a:schemeClr>
              </a:solidFill>
              <a:prstDash val="sysDot"/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AutoShape 33"/>
            <p:cNvSpPr>
              <a:spLocks noChangeArrowheads="1"/>
            </p:cNvSpPr>
            <p:nvPr/>
          </p:nvSpPr>
          <p:spPr bwMode="auto">
            <a:xfrm>
              <a:off x="4478" y="3330"/>
              <a:ext cx="7402" cy="1574"/>
            </a:xfrm>
            <a:prstGeom prst="roundRect">
              <a:avLst>
                <a:gd name="adj" fmla="val 13292"/>
              </a:avLst>
            </a:prstGeom>
            <a:solidFill>
              <a:schemeClr val="bg1"/>
            </a:solidFill>
            <a:ln w="57150" cmpd="dbl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创新思维、趣味学习</a:t>
              </a: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5" name="图片 24" descr="368.png"/>
            <p:cNvPicPr>
              <a:picLocks noChangeAspect="1"/>
            </p:cNvPicPr>
            <p:nvPr/>
          </p:nvPicPr>
          <p:blipFill>
            <a:blip r:embed="rId1" cstate="screen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lum contrast="-10000"/>
            </a:blip>
            <a:stretch>
              <a:fillRect/>
            </a:stretch>
          </p:blipFill>
          <p:spPr>
            <a:xfrm>
              <a:off x="2096" y="3295"/>
              <a:ext cx="1764" cy="1627"/>
            </a:xfrm>
            <a:prstGeom prst="rect">
              <a:avLst/>
            </a:prstGeom>
          </p:spPr>
        </p:pic>
      </p:grp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1644727" y="379084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优势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4945" y="849630"/>
            <a:ext cx="3665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            </a:t>
            </a:r>
            <a:r>
              <a:rPr lang="zh-CN" altLang="en-US" sz="2400" b="1"/>
              <a:t>项</a:t>
            </a:r>
            <a:r>
              <a:rPr lang="en-US" altLang="zh-CN" sz="2400" b="1"/>
              <a:t> </a:t>
            </a:r>
            <a:r>
              <a:rPr lang="zh-CN" altLang="en-US" sz="2400" b="1"/>
              <a:t>目</a:t>
            </a:r>
            <a:r>
              <a:rPr lang="en-US" altLang="zh-CN" sz="2400" b="1"/>
              <a:t> </a:t>
            </a:r>
            <a:r>
              <a:rPr lang="zh-CN" altLang="en-US" sz="2400" b="1"/>
              <a:t>背</a:t>
            </a:r>
            <a:r>
              <a:rPr lang="en-US" altLang="zh-CN" sz="2400" b="1"/>
              <a:t> </a:t>
            </a:r>
            <a:r>
              <a:rPr lang="zh-CN" altLang="en-US" sz="2400" b="1"/>
              <a:t>景</a:t>
            </a:r>
            <a:endParaRPr lang="zh-CN" altLang="en-US" sz="2400" b="1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1600912" y="228462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目的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2342374" y="1397262"/>
            <a:ext cx="427480" cy="0"/>
          </a:xfrm>
          <a:prstGeom prst="line">
            <a:avLst/>
          </a:prstGeom>
          <a:noFill/>
          <a:ln w="38100" cap="rnd" cmpd="sng">
            <a:solidFill>
              <a:schemeClr val="bg2">
                <a:lumMod val="25000"/>
              </a:schemeClr>
            </a:solidFill>
            <a:prstDash val="sysDot"/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AutoShape 33"/>
          <p:cNvSpPr>
            <a:spLocks noChangeArrowheads="1"/>
          </p:cNvSpPr>
          <p:nvPr/>
        </p:nvSpPr>
        <p:spPr bwMode="auto">
          <a:xfrm>
            <a:off x="2819446" y="895394"/>
            <a:ext cx="4724276" cy="999768"/>
          </a:xfrm>
          <a:prstGeom prst="roundRect">
            <a:avLst>
              <a:gd name="adj" fmla="val 13292"/>
            </a:avLst>
          </a:prstGeom>
          <a:solidFill>
            <a:schemeClr val="bg1"/>
          </a:solidFill>
          <a:ln w="57150" cmpd="dbl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926564" y="1112605"/>
            <a:ext cx="4464762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普通情况下的子弹属性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" name="图片 19" descr="368.png"/>
          <p:cNvPicPr>
            <a:picLocks noChangeAspect="1"/>
          </p:cNvPicPr>
          <p:nvPr/>
        </p:nvPicPr>
        <p:blipFill>
          <a:blip r:embed="rId1" cstate="screen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lum contrast="-10000"/>
          </a:blip>
          <a:stretch>
            <a:fillRect/>
          </a:stretch>
        </p:blipFill>
        <p:spPr>
          <a:xfrm>
            <a:off x="1307599" y="861958"/>
            <a:ext cx="1120145" cy="1033344"/>
          </a:xfrm>
          <a:prstGeom prst="rect">
            <a:avLst/>
          </a:prstGeom>
        </p:spPr>
      </p:pic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536540" y="121576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子弹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2366106" y="2628047"/>
            <a:ext cx="427480" cy="0"/>
          </a:xfrm>
          <a:prstGeom prst="line">
            <a:avLst/>
          </a:prstGeom>
          <a:noFill/>
          <a:ln w="38100" cap="rnd" cmpd="sng">
            <a:solidFill>
              <a:schemeClr val="bg2">
                <a:lumMod val="25000"/>
              </a:schemeClr>
            </a:solidFill>
            <a:prstDash val="sysDot"/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AutoShape 33"/>
          <p:cNvSpPr>
            <a:spLocks noChangeArrowheads="1"/>
          </p:cNvSpPr>
          <p:nvPr/>
        </p:nvSpPr>
        <p:spPr bwMode="auto">
          <a:xfrm>
            <a:off x="2843178" y="2126179"/>
            <a:ext cx="4700544" cy="999768"/>
          </a:xfrm>
          <a:prstGeom prst="roundRect">
            <a:avLst>
              <a:gd name="adj" fmla="val 13292"/>
            </a:avLst>
          </a:prstGeom>
          <a:solidFill>
            <a:schemeClr val="bg1"/>
          </a:solidFill>
          <a:ln w="57150" cmpd="dbl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950296" y="2343390"/>
            <a:ext cx="4441030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补给情况下的子弹属性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" name="图片 24" descr="368.png"/>
          <p:cNvPicPr>
            <a:picLocks noChangeAspect="1"/>
          </p:cNvPicPr>
          <p:nvPr/>
        </p:nvPicPr>
        <p:blipFill>
          <a:blip r:embed="rId1" cstate="screen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lum contrast="-10000"/>
          </a:blip>
          <a:stretch>
            <a:fillRect/>
          </a:stretch>
        </p:blipFill>
        <p:spPr>
          <a:xfrm>
            <a:off x="1330696" y="2092108"/>
            <a:ext cx="1120145" cy="1033344"/>
          </a:xfrm>
          <a:prstGeom prst="rect">
            <a:avLst/>
          </a:prstGeom>
        </p:spPr>
      </p:pic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1621232" y="2446554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子弹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59840" y="1183640"/>
            <a:ext cx="6823075" cy="2886076"/>
            <a:chOff x="1182160" y="1335096"/>
            <a:chExt cx="6900665" cy="2379624"/>
          </a:xfrm>
        </p:grpSpPr>
        <p:pic>
          <p:nvPicPr>
            <p:cNvPr id="7" name="Picture 227" descr="圈轴bg"/>
            <p:cNvPicPr>
              <a:picLocks noChangeAspect="1" noChangeArrowheads="1"/>
            </p:cNvPicPr>
            <p:nvPr/>
          </p:nvPicPr>
          <p:blipFill>
            <a:blip r:embed="rId1">
              <a:grayscl/>
            </a:blip>
            <a:srcRect/>
            <a:stretch>
              <a:fillRect/>
            </a:stretch>
          </p:blipFill>
          <p:spPr bwMode="auto">
            <a:xfrm>
              <a:off x="1320959" y="1396691"/>
              <a:ext cx="6629226" cy="225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8" r="12501" b="37236"/>
            <a:stretch>
              <a:fillRect/>
            </a:stretch>
          </p:blipFill>
          <p:spPr>
            <a:xfrm>
              <a:off x="1377401" y="1335096"/>
              <a:ext cx="6705424" cy="2241831"/>
            </a:xfrm>
            <a:prstGeom prst="rect">
              <a:avLst/>
            </a:prstGeom>
          </p:spPr>
        </p:pic>
        <p:pic>
          <p:nvPicPr>
            <p:cNvPr id="4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1182160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7848514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320590" y="1335096"/>
              <a:ext cx="6440805" cy="2105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(1)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pygame中的sprite精灵模块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file"/>
                </a:rPr>
                <a:t>https://www.cnblogs.com/msxh/p/5013555.html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(2)pygame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mask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模块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5" action="ppaction://hlinkfile"/>
                </a:rPr>
                <a:t>https://blog.csdn.net/qq_41556318/article/details/86305320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5" action="ppaction://hlinkfile"/>
              </a:endParaRPr>
            </a:p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(3)MOUSEBUTTONDOWN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事件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6" action="ppaction://hlinkfile"/>
                </a:rPr>
                <a:t>https://blog.csdn.net/hawk_lin/article/details/6309687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(4)pygame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键盘事件操作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7" action="ppaction://hlinkfile"/>
                </a:rPr>
                <a:t>https://www.it610.com/article/1279536961207418880.htm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7" action="ppaction://hlinkfile"/>
              </a:endParaRPr>
            </a:p>
            <a:p>
              <a:pPr algn="l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(5)PyInstaller安装和使用教程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http://c.biancheng.net/view/2690.html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16" name="Picture 5" descr="毛笔2"/>
          <p:cNvPicPr>
            <a:picLocks noChangeAspect="1"/>
          </p:cNvPicPr>
          <p:nvPr/>
        </p:nvPicPr>
        <p:blipFill>
          <a:blip r:embed="rId8"/>
          <a:srcRect l="48750" t="22501" r="13750" b="42500"/>
          <a:stretch>
            <a:fillRect/>
          </a:stretch>
        </p:blipFill>
        <p:spPr>
          <a:xfrm>
            <a:off x="4419795" y="285790"/>
            <a:ext cx="1330158" cy="9308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97000" y="848360"/>
            <a:ext cx="226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参考网站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956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0" y="0"/>
            <a:ext cx="7203051" cy="32094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5"/>
            <a:ext cx="9144000" cy="35718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637"/>
            <a:ext cx="9144000" cy="3471863"/>
          </a:xfrm>
          <a:prstGeom prst="rect">
            <a:avLst/>
          </a:prstGeom>
        </p:spPr>
      </p:pic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2522815" y="1635515"/>
            <a:ext cx="38314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5400" b="1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谢谢观看！</a:t>
            </a:r>
            <a:endParaRPr lang="zh-CN" altLang="en-US" sz="54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926564" y="1112605"/>
            <a:ext cx="4464762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2235" y="1928495"/>
            <a:ext cx="6236335" cy="1033145"/>
            <a:chOff x="2059" y="1357"/>
            <a:chExt cx="9821" cy="1627"/>
          </a:xfrm>
        </p:grpSpPr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3689" y="2200"/>
              <a:ext cx="673" cy="0"/>
            </a:xfrm>
            <a:prstGeom prst="line">
              <a:avLst/>
            </a:prstGeom>
            <a:noFill/>
            <a:ln w="38100" cap="rnd" cmpd="sng">
              <a:solidFill>
                <a:schemeClr val="bg2">
                  <a:lumMod val="25000"/>
                </a:schemeClr>
              </a:solidFill>
              <a:prstDash val="sysDot"/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AutoShape 33"/>
            <p:cNvSpPr>
              <a:spLocks noChangeArrowheads="1"/>
            </p:cNvSpPr>
            <p:nvPr/>
          </p:nvSpPr>
          <p:spPr bwMode="auto">
            <a:xfrm>
              <a:off x="4440" y="1410"/>
              <a:ext cx="7440" cy="1574"/>
            </a:xfrm>
            <a:prstGeom prst="roundRect">
              <a:avLst>
                <a:gd name="adj" fmla="val 13292"/>
              </a:avLst>
            </a:prstGeom>
            <a:solidFill>
              <a:schemeClr val="bg1"/>
            </a:solidFill>
            <a:ln w="57150" cmpd="dbl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l"/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pyi-makespec main.py</a:t>
              </a: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0" name="图片 19" descr="368.png"/>
            <p:cNvPicPr>
              <a:picLocks noChangeAspect="1"/>
            </p:cNvPicPr>
            <p:nvPr/>
          </p:nvPicPr>
          <p:blipFill>
            <a:blip r:embed="rId1" cstate="screen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lum contrast="-10000"/>
            </a:blip>
            <a:stretch>
              <a:fillRect/>
            </a:stretch>
          </p:blipFill>
          <p:spPr>
            <a:xfrm>
              <a:off x="2059" y="1357"/>
              <a:ext cx="1764" cy="1627"/>
            </a:xfrm>
            <a:prstGeom prst="rect">
              <a:avLst/>
            </a:prstGeom>
          </p:spPr>
        </p:pic>
      </p:grp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536540" y="121576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3048086" y="3718800"/>
            <a:ext cx="4441030" cy="562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Clr>
                <a:schemeClr val="tx1"/>
              </a:buClr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3030" y="3463925"/>
            <a:ext cx="6212840" cy="1032510"/>
            <a:chOff x="2096" y="3295"/>
            <a:chExt cx="9784" cy="1626"/>
          </a:xfrm>
        </p:grpSpPr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3726" y="4139"/>
              <a:ext cx="673" cy="0"/>
            </a:xfrm>
            <a:prstGeom prst="line">
              <a:avLst/>
            </a:prstGeom>
            <a:noFill/>
            <a:ln w="38100" cap="rnd" cmpd="sng">
              <a:solidFill>
                <a:schemeClr val="bg2">
                  <a:lumMod val="25000"/>
                </a:schemeClr>
              </a:solidFill>
              <a:prstDash val="sysDot"/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AutoShape 33"/>
            <p:cNvSpPr>
              <a:spLocks noChangeArrowheads="1"/>
            </p:cNvSpPr>
            <p:nvPr/>
          </p:nvSpPr>
          <p:spPr bwMode="auto">
            <a:xfrm>
              <a:off x="4478" y="3330"/>
              <a:ext cx="7402" cy="1574"/>
            </a:xfrm>
            <a:prstGeom prst="roundRect">
              <a:avLst>
                <a:gd name="adj" fmla="val 13292"/>
              </a:avLst>
            </a:prstGeom>
            <a:solidFill>
              <a:schemeClr val="bg1"/>
            </a:solidFill>
            <a:ln w="57150" cmpd="dbl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l"/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pyinstaller -D main.spec</a:t>
              </a: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5" name="图片 24" descr="368.png"/>
            <p:cNvPicPr>
              <a:picLocks noChangeAspect="1"/>
            </p:cNvPicPr>
            <p:nvPr/>
          </p:nvPicPr>
          <p:blipFill>
            <a:blip r:embed="rId1" cstate="screen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lum contrast="-10000"/>
            </a:blip>
            <a:stretch>
              <a:fillRect/>
            </a:stretch>
          </p:blipFill>
          <p:spPr>
            <a:xfrm>
              <a:off x="2096" y="3295"/>
              <a:ext cx="1764" cy="1627"/>
            </a:xfrm>
            <a:prstGeom prst="rect">
              <a:avLst/>
            </a:prstGeom>
          </p:spPr>
        </p:pic>
      </p:grp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1644727" y="379084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贰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4945" y="849630"/>
            <a:ext cx="3665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            </a:t>
            </a:r>
            <a:r>
              <a:rPr lang="zh-CN" sz="2400" b="1"/>
              <a:t>打包方法</a:t>
            </a:r>
            <a:endParaRPr lang="zh-CN" sz="2400" b="1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1600912" y="2284629"/>
            <a:ext cx="539557" cy="359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壹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371296" y="1048056"/>
            <a:ext cx="6424180" cy="561214"/>
            <a:chOff x="1982864" y="3795887"/>
            <a:chExt cx="6424180" cy="561214"/>
          </a:xfrm>
        </p:grpSpPr>
        <p:pic>
          <p:nvPicPr>
            <p:cNvPr id="23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844226" y="3867894"/>
              <a:ext cx="2011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2" action="ppaction://hlinksldjump"/>
                </a:rPr>
                <a:t>主程序（</a:t>
              </a:r>
              <a:r>
                <a:rPr lang="en-US" altLang="zh-CN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2" action="ppaction://hlinksldjump"/>
                </a:rPr>
                <a:t>main.py)</a:t>
              </a:r>
              <a:endPara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99896" y="1809513"/>
            <a:ext cx="6424180" cy="561214"/>
            <a:chOff x="1982864" y="3795887"/>
            <a:chExt cx="6424180" cy="561214"/>
          </a:xfrm>
        </p:grpSpPr>
        <p:pic>
          <p:nvPicPr>
            <p:cNvPr id="26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860622" y="3867894"/>
              <a:ext cx="2583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我方飞机（</a:t>
              </a:r>
              <a:r>
                <a:rPr lang="en-US" altLang="zh-CN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myplane.py)</a:t>
              </a:r>
              <a:endPara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9896" y="3404182"/>
            <a:ext cx="6424180" cy="561214"/>
            <a:chOff x="1982864" y="3795887"/>
            <a:chExt cx="6424180" cy="561214"/>
          </a:xfrm>
        </p:grpSpPr>
        <p:pic>
          <p:nvPicPr>
            <p:cNvPr id="32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2967401" y="3867894"/>
              <a:ext cx="2011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sldjump"/>
                </a:rPr>
                <a:t>子弹（</a:t>
              </a:r>
              <a:r>
                <a:rPr lang="en-US" altLang="zh-CN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sldjump"/>
                </a:rPr>
                <a:t>bullet.py)</a:t>
              </a:r>
              <a:endPara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99261" y="2570970"/>
            <a:ext cx="6424180" cy="561214"/>
            <a:chOff x="1982864" y="3795887"/>
            <a:chExt cx="6424180" cy="561214"/>
          </a:xfrm>
        </p:grpSpPr>
        <p:pic>
          <p:nvPicPr>
            <p:cNvPr id="48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2872642" y="3867894"/>
              <a:ext cx="23545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敌方飞机（</a:t>
              </a:r>
              <a:r>
                <a:rPr lang="en-US" altLang="zh-CN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enemy.py)</a:t>
              </a:r>
              <a:endPara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322540" y="401740"/>
            <a:ext cx="1415772" cy="12769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目录</a:t>
            </a:r>
            <a:endParaRPr lang="zh-CN" altLang="en-US" sz="44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  <a:p>
            <a:r>
              <a:rPr lang="zh-CN" altLang="en-US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CONTENTS</a:t>
            </a:r>
            <a:endParaRPr lang="zh-CN" altLang="en-US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  <a:p>
            <a:endParaRPr lang="zh-CN" altLang="en-US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8626" y="4171262"/>
            <a:ext cx="6424180" cy="561214"/>
            <a:chOff x="1982864" y="3795887"/>
            <a:chExt cx="6424180" cy="561214"/>
          </a:xfrm>
        </p:grpSpPr>
        <p:pic>
          <p:nvPicPr>
            <p:cNvPr id="3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5"/>
            <p:cNvSpPr txBox="1"/>
            <p:nvPr/>
          </p:nvSpPr>
          <p:spPr>
            <a:xfrm>
              <a:off x="2967401" y="3867894"/>
              <a:ext cx="18973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sldjump"/>
                </a:rPr>
                <a:t>补给</a:t>
              </a:r>
              <a:r>
                <a:rPr lang="en-US" altLang="zh-CN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sldjump"/>
                </a:rPr>
                <a:t>(supply.py)</a:t>
              </a:r>
              <a:endPara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custDataLst>
      <p:tags r:id="rId5"/>
    </p:custData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82160" y="1733572"/>
            <a:ext cx="6894950" cy="2379524"/>
            <a:chOff x="1182160" y="1335196"/>
            <a:chExt cx="6894950" cy="2379524"/>
          </a:xfrm>
        </p:grpSpPr>
        <p:pic>
          <p:nvPicPr>
            <p:cNvPr id="7" name="Picture 227" descr="圈轴bg"/>
            <p:cNvPicPr>
              <a:picLocks noChangeAspect="1" noChangeArrowheads="1"/>
            </p:cNvPicPr>
            <p:nvPr/>
          </p:nvPicPr>
          <p:blipFill>
            <a:blip r:embed="rId1">
              <a:grayscl/>
            </a:blip>
            <a:srcRect/>
            <a:stretch>
              <a:fillRect/>
            </a:stretch>
          </p:blipFill>
          <p:spPr bwMode="auto">
            <a:xfrm>
              <a:off x="1320959" y="1396691"/>
              <a:ext cx="6629226" cy="225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8" r="12501" b="37236"/>
            <a:stretch>
              <a:fillRect/>
            </a:stretch>
          </p:blipFill>
          <p:spPr>
            <a:xfrm>
              <a:off x="1371686" y="1396691"/>
              <a:ext cx="6705424" cy="2241831"/>
            </a:xfrm>
            <a:prstGeom prst="rect">
              <a:avLst/>
            </a:prstGeom>
          </p:spPr>
        </p:pic>
        <p:pic>
          <p:nvPicPr>
            <p:cNvPr id="4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1182160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2" descr="圈轴左右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 flipH="1">
              <a:off x="7848514" y="1335196"/>
              <a:ext cx="209059" cy="237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6"/>
            <p:cNvSpPr txBox="1">
              <a:spLocks noChangeArrowheads="1"/>
            </p:cNvSpPr>
            <p:nvPr/>
          </p:nvSpPr>
          <p:spPr bwMode="auto">
            <a:xfrm>
              <a:off x="1981244" y="1868348"/>
              <a:ext cx="4018280" cy="7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40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站酷小薇LOGO体" panose="02010600010101010101" pitchFamily="50" charset="-122"/>
                  <a:ea typeface="站酷小薇LOGO体" panose="02010600010101010101" pitchFamily="50" charset="-122"/>
                </a:rPr>
                <a:t>     </a:t>
              </a:r>
              <a:r>
                <a:rPr lang="zh-CN" altLang="en-US" sz="40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站酷小薇LOGO体" panose="02010600010101010101" pitchFamily="50" charset="-122"/>
                  <a:ea typeface="站酷小薇LOGO体" panose="02010600010101010101" pitchFamily="50" charset="-122"/>
                </a:rPr>
                <a:t>主程序讲解</a:t>
              </a:r>
              <a:endParaRPr lang="zh-CN" altLang="en-US" sz="40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34050" y="2575351"/>
              <a:ext cx="4705350" cy="614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本模块主要列举了六个部分，主要是实现项目的主要功能。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3879118" y="225407"/>
            <a:ext cx="14814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9600" b="1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站酷小薇LOGO体" panose="02010600010101010101" pitchFamily="50" charset="-122"/>
                <a:ea typeface="站酷小薇LOGO体" panose="02010600010101010101" pitchFamily="50" charset="-122"/>
              </a:rPr>
              <a:t>壹</a:t>
            </a:r>
            <a:endParaRPr lang="zh-CN" altLang="en-US" sz="96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站酷小薇LOGO体" panose="02010600010101010101" pitchFamily="50" charset="-122"/>
              <a:ea typeface="站酷小薇LOGO体" panose="02010600010101010101" pitchFamily="50" charset="-122"/>
            </a:endParaRPr>
          </a:p>
        </p:txBody>
      </p:sp>
      <p:pic>
        <p:nvPicPr>
          <p:cNvPr id="16" name="Picture 5" descr="毛笔2"/>
          <p:cNvPicPr>
            <a:picLocks noChangeAspect="1"/>
          </p:cNvPicPr>
          <p:nvPr/>
        </p:nvPicPr>
        <p:blipFill>
          <a:blip r:embed="rId4"/>
          <a:srcRect l="48750" t="22501" r="13750" b="42500"/>
          <a:stretch>
            <a:fillRect/>
          </a:stretch>
        </p:blipFill>
        <p:spPr>
          <a:xfrm>
            <a:off x="4657920" y="923330"/>
            <a:ext cx="1330158" cy="93085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259201" y="989857"/>
            <a:ext cx="2255259" cy="813293"/>
            <a:chOff x="3275856" y="411510"/>
            <a:chExt cx="1811189" cy="653152"/>
          </a:xfrm>
        </p:grpSpPr>
        <p:pic>
          <p:nvPicPr>
            <p:cNvPr id="32" name="Picture 2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 bwMode="auto">
            <a:xfrm>
              <a:off x="3275856" y="411510"/>
              <a:ext cx="1811189" cy="65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3684177" y="531864"/>
              <a:ext cx="761889" cy="320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主程序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8298" y="2142527"/>
            <a:ext cx="1882924" cy="843355"/>
            <a:chOff x="1331640" y="1337214"/>
            <a:chExt cx="1512168" cy="677295"/>
          </a:xfrm>
        </p:grpSpPr>
        <p:pic>
          <p:nvPicPr>
            <p:cNvPr id="35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1331640" y="1337214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512343" y="1485891"/>
              <a:ext cx="881221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音效载入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45367" y="2142525"/>
            <a:ext cx="1882924" cy="843355"/>
            <a:chOff x="3425366" y="1337213"/>
            <a:chExt cx="1512168" cy="677295"/>
          </a:xfrm>
        </p:grpSpPr>
        <p:pic>
          <p:nvPicPr>
            <p:cNvPr id="38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3425366" y="1337213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628521" y="1475491"/>
              <a:ext cx="881221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4" action="ppaction://hlinksldjump"/>
                </a:rPr>
                <a:t>难度级别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43205" y="2142527"/>
            <a:ext cx="6868135" cy="1679011"/>
            <a:chOff x="1576511" y="1337214"/>
            <a:chExt cx="5515769" cy="1348407"/>
          </a:xfrm>
        </p:grpSpPr>
        <p:pic>
          <p:nvPicPr>
            <p:cNvPr id="41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5580112" y="1337214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576511" y="2389841"/>
              <a:ext cx="881221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5" action="ppaction://hlinksldjump"/>
                </a:rPr>
                <a:t>子弹效果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28416" y="3231433"/>
            <a:ext cx="1882924" cy="843355"/>
            <a:chOff x="5580112" y="2211710"/>
            <a:chExt cx="1512168" cy="677295"/>
          </a:xfrm>
        </p:grpSpPr>
        <p:pic>
          <p:nvPicPr>
            <p:cNvPr id="44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5580112" y="2211710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782198" y="2365690"/>
              <a:ext cx="881221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6" action="ppaction://hlinksldjump"/>
                </a:rPr>
                <a:t>结束界面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45367" y="3231432"/>
            <a:ext cx="1882924" cy="843355"/>
            <a:chOff x="3425366" y="2211709"/>
            <a:chExt cx="1512168" cy="677295"/>
          </a:xfrm>
        </p:grpSpPr>
        <p:pic>
          <p:nvPicPr>
            <p:cNvPr id="76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3425366" y="2211709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3627452" y="2357690"/>
              <a:ext cx="973015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7" action="ppaction://hlinksldjump"/>
                </a:rPr>
                <a:t>绘制敌机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38298" y="2384504"/>
            <a:ext cx="6736299" cy="1690284"/>
            <a:chOff x="1979712" y="1631769"/>
            <a:chExt cx="5409892" cy="1357460"/>
          </a:xfrm>
        </p:grpSpPr>
        <p:pic>
          <p:nvPicPr>
            <p:cNvPr id="79" name="Picture 3" descr="C:\Users\zjd\Desktop\未标题-1.pn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1979712" y="2311934"/>
              <a:ext cx="1512168" cy="67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6508383" y="1631769"/>
              <a:ext cx="881221" cy="295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  <a:hlinkClick r:id="rId8" action="ppaction://hlinksldjump"/>
                </a:rPr>
                <a:t>我机移动</a:t>
              </a:r>
              <a:endPara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673807" y="1582365"/>
            <a:ext cx="5529924" cy="732319"/>
            <a:chOff x="1978883" y="1868114"/>
            <a:chExt cx="5529924" cy="732319"/>
          </a:xfrm>
        </p:grpSpPr>
        <p:cxnSp>
          <p:nvCxnSpPr>
            <p:cNvPr id="82" name="直接连接符 81"/>
            <p:cNvCxnSpPr/>
            <p:nvPr/>
          </p:nvCxnSpPr>
          <p:spPr>
            <a:xfrm>
              <a:off x="1978883" y="2192066"/>
              <a:ext cx="55299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980155" y="2192066"/>
              <a:ext cx="0" cy="408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4627015" y="1868114"/>
              <a:ext cx="0" cy="732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508807" y="2185890"/>
              <a:ext cx="0" cy="408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1673807" y="2763065"/>
            <a:ext cx="0" cy="623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321939" y="2763065"/>
            <a:ext cx="0" cy="623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7203731" y="2763065"/>
            <a:ext cx="0" cy="623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弧形箭头 1">
            <a:hlinkClick r:id="rId9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0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95365" y="1057178"/>
            <a:ext cx="1535545" cy="1584005"/>
            <a:chOff x="971600" y="1915953"/>
            <a:chExt cx="3141228" cy="324036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435811" y="3024153"/>
              <a:ext cx="633914" cy="81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812540" y="1057275"/>
            <a:ext cx="1535430" cy="15836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233160" y="1042035"/>
            <a:ext cx="1535430" cy="1583690"/>
          </a:xfrm>
          <a:prstGeom prst="rect">
            <a:avLst/>
          </a:prstGeom>
        </p:spPr>
      </p:pic>
      <p:pic>
        <p:nvPicPr>
          <p:cNvPr id="25" name="图片 24" descr="墨迹箭头2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4736026">
            <a:off x="1999948" y="2761219"/>
            <a:ext cx="705953" cy="549875"/>
          </a:xfrm>
          <a:prstGeom prst="rect">
            <a:avLst/>
          </a:prstGeom>
        </p:spPr>
      </p:pic>
      <p:pic>
        <p:nvPicPr>
          <p:cNvPr id="26" name="图片 25" descr="墨迹箭头2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4193633" y="2757135"/>
            <a:ext cx="705953" cy="549875"/>
          </a:xfrm>
          <a:prstGeom prst="rect">
            <a:avLst/>
          </a:prstGeom>
        </p:spPr>
      </p:pic>
      <p:pic>
        <p:nvPicPr>
          <p:cNvPr id="27" name="图片 26" descr="墨迹箭头2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7502950">
            <a:off x="6412987" y="2755846"/>
            <a:ext cx="705953" cy="549875"/>
          </a:xfrm>
          <a:prstGeom prst="rect">
            <a:avLst/>
          </a:prstGeom>
        </p:spPr>
      </p:pic>
      <p:pic>
        <p:nvPicPr>
          <p:cNvPr id="28" name="Picture 2" descr="C:\Documents and Settings\Administrator\桌面\244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455" y="3028897"/>
            <a:ext cx="7848872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22288" y="3749923"/>
            <a:ext cx="65163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我机摧毁</a:t>
            </a:r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炸弹爆炸</a:t>
            </a:r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等级提升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use_bomb" descr="D:\game\images\bomb.pngbomb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459605" y="1489075"/>
            <a:ext cx="386715" cy="619125"/>
          </a:xfrm>
          <a:prstGeom prst="rect">
            <a:avLst/>
          </a:prstGeom>
        </p:spPr>
      </p:pic>
      <p:pic>
        <p:nvPicPr>
          <p:cNvPr id="6" name="me_down" descr="D:\game\images\me_destroy_3.pngme_destroy_3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812925" y="1539875"/>
            <a:ext cx="501015" cy="619125"/>
          </a:xfrm>
          <a:prstGeom prst="rect">
            <a:avLst/>
          </a:prstGeom>
        </p:spPr>
      </p:pic>
      <p:pic>
        <p:nvPicPr>
          <p:cNvPr id="8" name="upgrade" descr="D:\game\images\level.pnglevel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6744018" y="1488440"/>
            <a:ext cx="542290" cy="619125"/>
          </a:xfrm>
          <a:prstGeom prst="rect">
            <a:avLst/>
          </a:prstGeom>
        </p:spPr>
      </p:pic>
      <p:sp>
        <p:nvSpPr>
          <p:cNvPr id="2" name="右弧形箭头 1">
            <a:hlinkClick r:id="rId13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819446" y="971592"/>
            <a:ext cx="3422172" cy="3299201"/>
            <a:chOff x="5796136" y="1363191"/>
            <a:chExt cx="2592288" cy="2499138"/>
          </a:xfrm>
        </p:grpSpPr>
        <p:pic>
          <p:nvPicPr>
            <p:cNvPr id="27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 bwMode="auto">
            <a:xfrm>
              <a:off x="5796136" y="1363191"/>
              <a:ext cx="2592288" cy="249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434007" y="2320372"/>
              <a:ext cx="1368152" cy="81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难度级别</a:t>
              </a:r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33490" y="2675137"/>
            <a:ext cx="1521077" cy="1569080"/>
            <a:chOff x="1663985" y="1915953"/>
            <a:chExt cx="3141228" cy="32403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663985" y="1915953"/>
              <a:ext cx="3141228" cy="3240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184898" y="3107459"/>
              <a:ext cx="2056213" cy="69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敌机数量</a:t>
              </a:r>
              <a:endPara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96430" y="486540"/>
            <a:ext cx="1521076" cy="1569080"/>
            <a:chOff x="971600" y="1915953"/>
            <a:chExt cx="3141228" cy="32403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79173" y="3005361"/>
              <a:ext cx="2056214" cy="69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提升方法</a:t>
              </a:r>
              <a:endPara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21137" y="2701711"/>
            <a:ext cx="1521076" cy="1569080"/>
            <a:chOff x="716735" y="1915951"/>
            <a:chExt cx="3141228" cy="324036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716735" y="1915951"/>
              <a:ext cx="3141228" cy="324036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222175" y="3137517"/>
              <a:ext cx="2056214" cy="69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敌机速度</a:t>
              </a:r>
              <a:endPara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右弧形箭头 1">
            <a:hlinkClick r:id="rId3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13872724">
            <a:off x="2210720" y="2543043"/>
            <a:ext cx="1765379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16200000">
            <a:off x="3680592" y="2393737"/>
            <a:ext cx="1765381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 rot="7727276" flipH="1">
            <a:off x="5104014" y="2510270"/>
            <a:ext cx="1765379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752675" y="590602"/>
            <a:ext cx="1755775" cy="1770338"/>
            <a:chOff x="1898327" y="841289"/>
            <a:chExt cx="1755775" cy="1730461"/>
          </a:xfrm>
        </p:grpSpPr>
        <p:pic>
          <p:nvPicPr>
            <p:cNvPr id="5123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898327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273512" y="1585124"/>
              <a:ext cx="995680" cy="329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生成子弹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68899" y="590602"/>
            <a:ext cx="1755775" cy="1770338"/>
            <a:chOff x="3914551" y="841289"/>
            <a:chExt cx="1755775" cy="1730461"/>
          </a:xfrm>
        </p:grpSpPr>
        <p:pic>
          <p:nvPicPr>
            <p:cNvPr id="8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3914551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289736" y="1585124"/>
              <a:ext cx="995680" cy="329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发射子弹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22901" y="590602"/>
            <a:ext cx="1755775" cy="1770338"/>
            <a:chOff x="5768553" y="841289"/>
            <a:chExt cx="1755775" cy="1730461"/>
          </a:xfrm>
        </p:grpSpPr>
        <p:pic>
          <p:nvPicPr>
            <p:cNvPr id="9" name="Picture 3" descr="C:\Users\zjd\Desktop\Nipic_6732184_20121008144548449367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5768553" y="841289"/>
              <a:ext cx="1755775" cy="17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3738" y="1537242"/>
              <a:ext cx="995680" cy="329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是否击中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37210" y="3770517"/>
            <a:ext cx="6424180" cy="574147"/>
            <a:chOff x="1982864" y="3795887"/>
            <a:chExt cx="6424180" cy="561214"/>
          </a:xfrm>
        </p:grpSpPr>
        <p:pic>
          <p:nvPicPr>
            <p:cNvPr id="5125" name="Picture 5" descr="C:\Users\zjd\Desktop\未命名 -1.pn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4914347" y="864404"/>
              <a:ext cx="561214" cy="6424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476779" y="3867894"/>
              <a:ext cx="2468880" cy="36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子</a:t>
              </a:r>
              <a:r>
                <a:rPr lang="en-US" altLang="zh-CN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</a:t>
              </a:r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弹</a:t>
              </a:r>
              <a:r>
                <a:rPr lang="en-US" altLang="zh-CN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</a:t>
              </a:r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效</a:t>
              </a:r>
              <a:r>
                <a:rPr lang="en-US" altLang="zh-CN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</a:t>
              </a:r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果</a:t>
              </a:r>
              <a:endPara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右弧形箭头 1">
            <a:hlinkClick r:id="rId4" tooltip="" action="ppaction://hlinksldjump"/>
          </p:cNvPr>
          <p:cNvSpPr/>
          <p:nvPr/>
        </p:nvSpPr>
        <p:spPr>
          <a:xfrm rot="300000">
            <a:off x="8518525" y="4374515"/>
            <a:ext cx="456565" cy="525145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0.6|1.3"/>
</p:tagLst>
</file>

<file path=ppt/tags/tag10.xml><?xml version="1.0" encoding="utf-8"?>
<p:tagLst xmlns:p="http://schemas.openxmlformats.org/presentationml/2006/main">
  <p:tag name="TIMING" val="|0.1"/>
</p:tagLst>
</file>

<file path=ppt/tags/tag11.xml><?xml version="1.0" encoding="utf-8"?>
<p:tagLst xmlns:p="http://schemas.openxmlformats.org/presentationml/2006/main">
  <p:tag name="TIMING" val="|0.6|1.3"/>
</p:tagLst>
</file>

<file path=ppt/tags/tag2.xml><?xml version="1.0" encoding="utf-8"?>
<p:tagLst xmlns:p="http://schemas.openxmlformats.org/presentationml/2006/main">
  <p:tag name="TIMING" val="|0.1"/>
</p:tagLst>
</file>

<file path=ppt/tags/tag3.xml><?xml version="1.0" encoding="utf-8"?>
<p:tagLst xmlns:p="http://schemas.openxmlformats.org/presentationml/2006/main">
  <p:tag name="TIMING" val="|0.1"/>
</p:tagLst>
</file>

<file path=ppt/tags/tag4.xml><?xml version="1.0" encoding="utf-8"?>
<p:tagLst xmlns:p="http://schemas.openxmlformats.org/presentationml/2006/main">
  <p:tag name="TIMING" val="|0.2"/>
</p:tagLst>
</file>

<file path=ppt/tags/tag5.xml><?xml version="1.0" encoding="utf-8"?>
<p:tagLst xmlns:p="http://schemas.openxmlformats.org/presentationml/2006/main">
  <p:tag name="TIMING" val="|0.4"/>
</p:tagLst>
</file>

<file path=ppt/tags/tag6.xml><?xml version="1.0" encoding="utf-8"?>
<p:tagLst xmlns:p="http://schemas.openxmlformats.org/presentationml/2006/main">
  <p:tag name="TIMING" val="|0.4"/>
</p:tagLst>
</file>

<file path=ppt/tags/tag7.xml><?xml version="1.0" encoding="utf-8"?>
<p:tagLst xmlns:p="http://schemas.openxmlformats.org/presentationml/2006/main">
  <p:tag name="TIMING" val="|0.2"/>
</p:tagLst>
</file>

<file path=ppt/tags/tag8.xml><?xml version="1.0" encoding="utf-8"?>
<p:tagLst xmlns:p="http://schemas.openxmlformats.org/presentationml/2006/main">
  <p:tag name="TIMING" val="|0.2"/>
</p:tagLst>
</file>

<file path=ppt/tags/tag9.xml><?xml version="1.0" encoding="utf-8"?>
<p:tagLst xmlns:p="http://schemas.openxmlformats.org/presentationml/2006/main">
  <p:tag name="TIMING" val="|0.2"/>
</p:tagLst>
</file>

<file path=ppt/theme/theme1.xml><?xml version="1.0" encoding="utf-8"?>
<a:theme xmlns:a="http://schemas.openxmlformats.org/drawingml/2006/main" name="第一PPT，www.1ppt.com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WPS 演示</Application>
  <PresentationFormat>全屏显示(16:9)</PresentationFormat>
  <Paragraphs>206</Paragraphs>
  <Slides>22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  <vt:variant>
        <vt:lpstr>自定义放映</vt:lpstr>
      </vt:variant>
      <vt:variant>
        <vt:i4>1</vt:i4>
      </vt:variant>
    </vt:vector>
  </HeadingPairs>
  <TitlesOfParts>
    <vt:vector size="32" baseType="lpstr">
      <vt:lpstr>Arial</vt:lpstr>
      <vt:lpstr>宋体</vt:lpstr>
      <vt:lpstr>Wingdings</vt:lpstr>
      <vt:lpstr>站酷小薇LOGO体</vt:lpstr>
      <vt:lpstr>楷体</vt:lpstr>
      <vt:lpstr>微软雅黑</vt:lpstr>
      <vt:lpstr>Arial Unicode MS</vt:lpstr>
      <vt:lpstr>华文隶书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www.51pptm oban.com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51PPT模板网</dc:creator>
  <cp:keywords>51PPT模板网</cp:keywords>
  <dc:description>www.51pp tmo ban.com</dc:description>
  <cp:lastModifiedBy>lenovo</cp:lastModifiedBy>
  <cp:revision>293</cp:revision>
  <cp:lastPrinted>2411-12-30T00:00:00Z</cp:lastPrinted>
  <dcterms:created xsi:type="dcterms:W3CDTF">2008-02-28T09:07:00Z</dcterms:created>
  <dcterms:modified xsi:type="dcterms:W3CDTF">2021-06-24T03:03:57Z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1F2FFC02098D465CB161B355459124CC</vt:lpwstr>
  </property>
</Properties>
</file>